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sldIdLst>
    <p:sldId id="273" r:id="rId14"/>
    <p:sldId id="256" r:id="rId15"/>
    <p:sldId id="274" r:id="rId16"/>
    <p:sldId id="271" r:id="rId17"/>
    <p:sldId id="276" r:id="rId18"/>
    <p:sldId id="284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58" r:id="rId27"/>
    <p:sldId id="259" r:id="rId28"/>
    <p:sldId id="260" r:id="rId29"/>
    <p:sldId id="261" r:id="rId30"/>
    <p:sldId id="262" r:id="rId31"/>
    <p:sldId id="264" r:id="rId32"/>
    <p:sldId id="263" r:id="rId33"/>
    <p:sldId id="267" r:id="rId34"/>
    <p:sldId id="266" r:id="rId35"/>
    <p:sldId id="287" r:id="rId36"/>
    <p:sldId id="288" r:id="rId37"/>
    <p:sldId id="294" r:id="rId38"/>
    <p:sldId id="295" r:id="rId39"/>
    <p:sldId id="296" r:id="rId40"/>
    <p:sldId id="298" r:id="rId41"/>
    <p:sldId id="299" r:id="rId42"/>
    <p:sldId id="28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71C9-E955-4B72-9B9B-3D45EA9EB26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02070"/>
      </p:ext>
    </p:extLst>
  </p:cSld>
  <p:clrMapOvr>
    <a:masterClrMapping/>
  </p:clrMapOvr>
  <p:transition spd="slow">
    <p:wheel spokes="8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5A45E-B884-49EA-8F82-6A7EC33C2DB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35213"/>
      </p:ext>
    </p:extLst>
  </p:cSld>
  <p:clrMapOvr>
    <a:masterClrMapping/>
  </p:clrMapOvr>
  <p:transition spd="slow">
    <p:wheel spokes="8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F7C21-CA08-4BC9-98A1-4854CA9E1B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79584"/>
      </p:ext>
    </p:extLst>
  </p:cSld>
  <p:clrMapOvr>
    <a:masterClrMapping/>
  </p:clrMapOvr>
  <p:transition spd="slow">
    <p:wheel spokes="8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1B260-6890-4B2B-AE2F-87EB0F2CD43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76029"/>
      </p:ext>
    </p:extLst>
  </p:cSld>
  <p:clrMapOvr>
    <a:masterClrMapping/>
  </p:clrMapOvr>
  <p:transition spd="slow">
    <p:wheel spokes="8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671A-B15E-40D3-8F24-F9803E6093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36015"/>
      </p:ext>
    </p:extLst>
  </p:cSld>
  <p:clrMapOvr>
    <a:masterClrMapping/>
  </p:clrMapOvr>
  <p:transition spd="slow">
    <p:wheel spokes="8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49937-3519-4073-B92F-6A23C251E9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06198"/>
      </p:ext>
    </p:extLst>
  </p:cSld>
  <p:clrMapOvr>
    <a:masterClrMapping/>
  </p:clrMapOvr>
  <p:transition spd="slow">
    <p:wheel spokes="8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C8D6-F0A5-4994-BA36-0C5BBB0A3B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53489"/>
      </p:ext>
    </p:extLst>
  </p:cSld>
  <p:clrMapOvr>
    <a:masterClrMapping/>
  </p:clrMapOvr>
  <p:transition spd="slow">
    <p:wheel spokes="8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6AAA-4C2A-412D-B239-E586D6CAED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98123"/>
      </p:ext>
    </p:extLst>
  </p:cSld>
  <p:clrMapOvr>
    <a:masterClrMapping/>
  </p:clrMapOvr>
  <p:transition spd="slow">
    <p:wheel spokes="8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2122-FFD4-4008-BA8A-95972A8ABD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39682"/>
      </p:ext>
    </p:extLst>
  </p:cSld>
  <p:clrMapOvr>
    <a:masterClrMapping/>
  </p:clrMapOvr>
  <p:transition spd="slow">
    <p:wheel spokes="8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A8BBA-CBA3-4D9B-9B56-181F591981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8339"/>
      </p:ext>
    </p:extLst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A4C29-FEA4-476F-972C-A651EFDCAA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11709"/>
      </p:ext>
    </p:extLst>
  </p:cSld>
  <p:clrMapOvr>
    <a:masterClrMapping/>
  </p:clrMapOvr>
  <p:transition spd="slow">
    <p:wheel spokes="8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71C9-E955-4B72-9B9B-3D45EA9EB26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23427"/>
      </p:ext>
    </p:extLst>
  </p:cSld>
  <p:clrMapOvr>
    <a:masterClrMapping/>
  </p:clrMapOvr>
  <p:transition spd="slow">
    <p:wheel spokes="8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5A45E-B884-49EA-8F82-6A7EC33C2DB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56460"/>
      </p:ext>
    </p:extLst>
  </p:cSld>
  <p:clrMapOvr>
    <a:masterClrMapping/>
  </p:clrMapOvr>
  <p:transition spd="slow">
    <p:wheel spokes="8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F7C21-CA08-4BC9-98A1-4854CA9E1B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19506"/>
      </p:ext>
    </p:extLst>
  </p:cSld>
  <p:clrMapOvr>
    <a:masterClrMapping/>
  </p:clrMapOvr>
  <p:transition spd="slow">
    <p:wheel spokes="8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1B260-6890-4B2B-AE2F-87EB0F2CD43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64378"/>
      </p:ext>
    </p:extLst>
  </p:cSld>
  <p:clrMapOvr>
    <a:masterClrMapping/>
  </p:clrMapOvr>
  <p:transition spd="slow">
    <p:wheel spokes="8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671A-B15E-40D3-8F24-F9803E6093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90193"/>
      </p:ext>
    </p:extLst>
  </p:cSld>
  <p:clrMapOvr>
    <a:masterClrMapping/>
  </p:clrMapOvr>
  <p:transition spd="slow">
    <p:wheel spokes="8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49937-3519-4073-B92F-6A23C251E9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92165"/>
      </p:ext>
    </p:extLst>
  </p:cSld>
  <p:clrMapOvr>
    <a:masterClrMapping/>
  </p:clrMapOvr>
  <p:transition spd="slow">
    <p:wheel spokes="8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C8D6-F0A5-4994-BA36-0C5BBB0A3B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9506"/>
      </p:ext>
    </p:extLst>
  </p:cSld>
  <p:clrMapOvr>
    <a:masterClrMapping/>
  </p:clrMapOvr>
  <p:transition spd="slow">
    <p:wheel spokes="8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6AAA-4C2A-412D-B239-E586D6CAED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9715"/>
      </p:ext>
    </p:extLst>
  </p:cSld>
  <p:clrMapOvr>
    <a:masterClrMapping/>
  </p:clrMapOvr>
  <p:transition spd="slow">
    <p:wheel spokes="8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2122-FFD4-4008-BA8A-95972A8ABD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09082"/>
      </p:ext>
    </p:extLst>
  </p:cSld>
  <p:clrMapOvr>
    <a:masterClrMapping/>
  </p:clrMapOvr>
  <p:transition spd="slow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64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A8BBA-CBA3-4D9B-9B56-181F591981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19504"/>
      </p:ext>
    </p:extLst>
  </p:cSld>
  <p:clrMapOvr>
    <a:masterClrMapping/>
  </p:clrMapOvr>
  <p:transition spd="slow">
    <p:wheel spokes="8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A4C29-FEA4-476F-972C-A651EFDCAA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74051"/>
      </p:ext>
    </p:extLst>
  </p:cSld>
  <p:clrMapOvr>
    <a:masterClrMapping/>
  </p:clrMapOvr>
  <p:transition spd="slow">
    <p:wheel spokes="8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71C9-E955-4B72-9B9B-3D45EA9EB26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96161"/>
      </p:ext>
    </p:extLst>
  </p:cSld>
  <p:clrMapOvr>
    <a:masterClrMapping/>
  </p:clrMapOvr>
  <p:transition spd="slow">
    <p:wheel spokes="8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5A45E-B884-49EA-8F82-6A7EC33C2DB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0118"/>
      </p:ext>
    </p:extLst>
  </p:cSld>
  <p:clrMapOvr>
    <a:masterClrMapping/>
  </p:clrMapOvr>
  <p:transition spd="slow">
    <p:wheel spokes="8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F7C21-CA08-4BC9-98A1-4854CA9E1B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53724"/>
      </p:ext>
    </p:extLst>
  </p:cSld>
  <p:clrMapOvr>
    <a:masterClrMapping/>
  </p:clrMapOvr>
  <p:transition spd="slow">
    <p:wheel spokes="8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1B260-6890-4B2B-AE2F-87EB0F2CD43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93005"/>
      </p:ext>
    </p:extLst>
  </p:cSld>
  <p:clrMapOvr>
    <a:masterClrMapping/>
  </p:clrMapOvr>
  <p:transition spd="slow">
    <p:wheel spokes="8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671A-B15E-40D3-8F24-F9803E6093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78048"/>
      </p:ext>
    </p:extLst>
  </p:cSld>
  <p:clrMapOvr>
    <a:masterClrMapping/>
  </p:clrMapOvr>
  <p:transition spd="slow">
    <p:wheel spokes="8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49937-3519-4073-B92F-6A23C251E9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34652"/>
      </p:ext>
    </p:extLst>
  </p:cSld>
  <p:clrMapOvr>
    <a:masterClrMapping/>
  </p:clrMapOvr>
  <p:transition spd="slow">
    <p:wheel spokes="8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C8D6-F0A5-4994-BA36-0C5BBB0A3B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31447"/>
      </p:ext>
    </p:extLst>
  </p:cSld>
  <p:clrMapOvr>
    <a:masterClrMapping/>
  </p:clrMapOvr>
  <p:transition spd="slow">
    <p:wheel spokes="8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6AAA-4C2A-412D-B239-E586D6CAED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22172"/>
      </p:ext>
    </p:extLst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361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2122-FFD4-4008-BA8A-95972A8ABD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45534"/>
      </p:ext>
    </p:extLst>
  </p:cSld>
  <p:clrMapOvr>
    <a:masterClrMapping/>
  </p:clrMapOvr>
  <p:transition spd="slow">
    <p:wheel spokes="8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A8BBA-CBA3-4D9B-9B56-181F591981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73487"/>
      </p:ext>
    </p:extLst>
  </p:cSld>
  <p:clrMapOvr>
    <a:masterClrMapping/>
  </p:clrMapOvr>
  <p:transition spd="slow">
    <p:wheel spokes="8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A4C29-FEA4-476F-972C-A651EFDCAA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1049"/>
      </p:ext>
    </p:extLst>
  </p:cSld>
  <p:clrMapOvr>
    <a:masterClrMapping/>
  </p:clrMapOvr>
  <p:transition spd="slow">
    <p:wheel spokes="8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652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467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775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900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628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514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6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35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812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36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912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17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33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2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82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4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4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71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27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9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0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2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5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9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55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8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73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15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49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63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9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96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98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7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4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2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70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58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3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13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96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30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38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65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0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40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41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18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96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62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74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6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40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56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1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35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43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3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99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17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89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4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7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1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38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32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085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359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583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0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78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93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031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96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70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878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39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78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791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72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905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C9A4-BF77-4262-8ECA-EC45F07A9D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E92E-A936-49E2-809E-18647065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5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1E5F-A5B5-4B28-99CA-C4437CBB6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959A-1C5F-40E7-9989-AF1D5A934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58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B37A-FE05-45C7-93B0-C84E9B714D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C384-96A7-4A64-9CFA-F3201DE58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86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7333-079A-41F8-9C38-036DF4C11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ECD6-663C-4B9C-89DD-BB14C5644D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0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3AC7-0CA8-4856-8967-0E5DF4F49B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9FD0-C5F7-4632-891F-C9C3E5EE13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044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38C-877A-47F3-B621-54B85EE4CD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540D-61CB-4F38-B849-FFA6F59999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89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B526-8F9C-4872-BE0C-F6B3A8D0FE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28A1-D2BD-404E-B9F8-49C6F64363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505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5EA7D-6C39-4251-8FA1-22FF76739E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23A-F2EF-4CD4-82A2-3E5A26A09B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83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763-5AA7-4774-991E-034ED81D6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3C67-28F0-4182-A4BC-6186E54D22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48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B37-47DD-4DE4-9F21-D61469F55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3A5A-74E2-4514-BB6A-C837AFEB60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71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5131-9BBF-46D0-8701-6AEE8C3B18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3A2-548D-412C-93DC-E6FB5891E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66FF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215029-ADEB-4217-96FC-141AD58A364F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1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66FF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215029-ADEB-4217-96FC-141AD58A364F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9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66FF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215029-ADEB-4217-96FC-141AD58A364F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46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02.04.2016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79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6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2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3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8E2DCA-B65D-479D-9147-921B1BF485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02.04.2016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FF9F-F740-4D7D-ABD3-9EF91C929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1%83%D0%BB%D1%8C%D1%82%D1%83%D1%80%D0%B0" TargetMode="External"/><Relationship Id="rId5" Type="http://schemas.openxmlformats.org/officeDocument/2006/relationships/hyperlink" Target="https://ru.wikipedia.org/wiki/%D0%9E%D0%B1%D1%89%D0%B5%D1%81%D1%82%D0%B2%D0%BE" TargetMode="External"/><Relationship Id="rId4" Type="http://schemas.openxmlformats.org/officeDocument/2006/relationships/hyperlink" Target="https://ru.wikipedia.org/wiki/%D0%9B%D0%B8%D1%87%D0%BD%D0%BE%D1%81%D1%82%D1%8C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Родительское собрание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детский сад 77\родит собрание работа с родителями консуль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2900"/>
            <a:ext cx="9155022" cy="5245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12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13" y="1600200"/>
            <a:ext cx="7343775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3000" b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Экономическое </a:t>
            </a:r>
            <a:endParaRPr lang="ru-RU" sz="300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3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Ребенка необходимо достойно содержать: одевать, кормить, оплачивать услуги и т.д.  К сожалению, материальное обеспечение зачастую вырастает в проблему, затмевающую собой все остальные. </a:t>
            </a:r>
          </a:p>
        </p:txBody>
      </p:sp>
    </p:spTree>
    <p:extLst>
      <p:ext uri="{BB962C8B-B14F-4D97-AF65-F5344CB8AC3E}">
        <p14:creationId xmlns:p14="http://schemas.microsoft.com/office/powerpoint/2010/main" val="40242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72816"/>
            <a:ext cx="7129165" cy="4353347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Охранительное </a:t>
            </a:r>
            <a:endParaRPr lang="ru-RU" sz="3000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eaLnBrk="1" hangingPunct="1">
              <a:lnSpc>
                <a:spcPct val="140000"/>
              </a:lnSpc>
              <a:buFont typeface="Arial" charset="0"/>
              <a:buAutoNum type="arabicPeriod"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Сохранять и укреплять здоровья ребенка. </a:t>
            </a:r>
          </a:p>
          <a:p>
            <a:pPr marL="514350" indent="-514350" algn="ctr" eaLnBrk="1" hangingPunct="1">
              <a:lnSpc>
                <a:spcPct val="140000"/>
              </a:lnSpc>
              <a:buFont typeface="Arial" charset="0"/>
              <a:buAutoNum type="arabicPeriod"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бросать ребенка в опасной, трудной ситуации.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Обратить внимание на поведение ребенка: 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-невнимательность,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гипердинамичность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-неспособность к усвоению программы обучения.</a:t>
            </a:r>
          </a:p>
          <a:p>
            <a:pPr marL="0" indent="0" eaLnBrk="1" hangingPunct="1">
              <a:lnSpc>
                <a:spcPct val="90000"/>
              </a:lnSpc>
            </a:pPr>
            <a:endParaRPr lang="ru-RU" sz="3000" dirty="0" smtClean="0"/>
          </a:p>
        </p:txBody>
      </p:sp>
    </p:spTree>
    <p:extLst>
      <p:ext uri="{BB962C8B-B14F-4D97-AF65-F5344CB8AC3E}">
        <p14:creationId xmlns:p14="http://schemas.microsoft.com/office/powerpoint/2010/main" val="18865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013" y="1600200"/>
            <a:ext cx="7416800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Духовное </a:t>
            </a:r>
          </a:p>
          <a:p>
            <a:pPr marL="0" indent="0" algn="ctr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27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условиях смены ценностных парадигм важно, чтобы ребенок оказался способным усвоить базовые жизненные ценности, одинаково важные для обществ любого типа – жизнь, здоровье, семья, культура страны и общества, в котором он живет.</a:t>
            </a:r>
          </a:p>
        </p:txBody>
      </p:sp>
    </p:spTree>
    <p:extLst>
      <p:ext uri="{BB962C8B-B14F-4D97-AF65-F5344CB8AC3E}">
        <p14:creationId xmlns:p14="http://schemas.microsoft.com/office/powerpoint/2010/main" val="1374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не ошибиться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воспитании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своего ребенка?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5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3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82750" y="116632"/>
            <a:ext cx="7704856" cy="17235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Ошибка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1 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- безразличие </a:t>
            </a:r>
            <a:b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402" y="2348880"/>
            <a:ext cx="79345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Мнение родителей: </a:t>
            </a:r>
          </a:p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 Когда я был маленьким, со мной не сюсюкались. Ребенок сам должен научиться решать свои проблемы. И вообще, ребенка надо готовить к взрослой жизни, пусть он скорее станет самостоятельным.  </a:t>
            </a:r>
          </a:p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Мнение психологов: </a:t>
            </a:r>
          </a:p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 Ребёнок, чувствуя ваше безразличие, немедленно начнет проверять, насколько оно </a:t>
            </a:r>
            <a:r>
              <a:rPr lang="ru-RU" sz="2000" dirty="0" smtClean="0">
                <a:solidFill>
                  <a:prstClr val="black"/>
                </a:solidFill>
              </a:rPr>
              <a:t>«настоящее».  </a:t>
            </a:r>
            <a:r>
              <a:rPr lang="ru-RU" sz="2000" dirty="0">
                <a:solidFill>
                  <a:prstClr val="black"/>
                </a:solidFill>
              </a:rPr>
              <a:t>Проверка, возможно, будет заключаться в совершении проступков.  Ребенок ждет, последует ли за такой поступок критика или нет. Получается, что вы оба </a:t>
            </a:r>
            <a:r>
              <a:rPr lang="ru-RU" sz="2000" dirty="0" smtClean="0">
                <a:solidFill>
                  <a:prstClr val="black"/>
                </a:solidFill>
              </a:rPr>
              <a:t>«бегаете </a:t>
            </a:r>
            <a:r>
              <a:rPr lang="ru-RU" sz="2000" dirty="0">
                <a:solidFill>
                  <a:prstClr val="black"/>
                </a:solidFill>
              </a:rPr>
              <a:t>по замкнутому </a:t>
            </a:r>
            <a:r>
              <a:rPr lang="ru-RU" sz="2000" dirty="0" smtClean="0">
                <a:solidFill>
                  <a:prstClr val="black"/>
                </a:solidFill>
              </a:rPr>
              <a:t>кругу».  </a:t>
            </a:r>
            <a:r>
              <a:rPr lang="ru-RU" sz="2000" dirty="0">
                <a:solidFill>
                  <a:prstClr val="black"/>
                </a:solidFill>
              </a:rPr>
              <a:t>Поэтому лучше вместо показного безразличия постараться наладить с ребенком дружеские отношения, даже если его поведение вас совершенно не устраивает.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74153"/>
            <a:ext cx="213885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976450"/>
            <a:ext cx="45720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"Делай что хочешь, мне все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равно"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9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0"/>
            <a:ext cx="9143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95536" y="2708920"/>
            <a:ext cx="82089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Дети всегда должны слушаться родителей - это самый важный в воспитании принцип. Альтернативы  здесь не допустимы. Не важно, сколько ребенку лет, старшеклассник он или дошкольник. Детям нельзя давать поблажек, иначе они окончательно сядут нам на шею.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Дети обязательно должны понимать, почему и зачем они что-то делают. Слишком строгое воспитание, основанное на принципах, которые не всегда понятны ребенку, напоминает дрессировку. Ребенок может беспрекословно исполнять все, когда вы рядом, и игнорировать  все запреты, когда вас рядом нет. Убеждение лучше строгости. В случае необходимости можно сказать так: "Ты сейчас делаешь так, как я говорю, а вечером мы спокойно все обсудим - почему и зачем".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9537" y="154375"/>
            <a:ext cx="5794711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–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слишком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много строгости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980728"/>
            <a:ext cx="2355726" cy="157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9931" y="1232706"/>
            <a:ext cx="559836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"Ты должен делать то, что я тебе сказала. </a:t>
            </a:r>
          </a:p>
          <a:p>
            <a:pPr lvl="0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мама, я в доме главная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0"/>
            <a:ext cx="9143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61927" y="2685140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b="1" dirty="0"/>
              <a:t>Мнение родителей: </a:t>
            </a:r>
          </a:p>
          <a:p>
            <a:r>
              <a:rPr lang="ru-RU" dirty="0"/>
              <a:t>Мы готовы все сделать для нашего малыша, ведь дети всегда должны получать самое лучшее. Детство - так быстротечно, поэтому оно должно быть прекрасно. Так приятно угадывать и исполнять любое желание ребенка.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Избалованным детям очень тяжело приходится в жизни. Излишняя опека и забота в дальнейшем  может привести к проблемам. Когда родители буквально предугадывают каждое движение, каждый вздох, от этого ребенок не чувствует себя счастливее. Скорее, наоборот - он ощущает себя совершенно беспомощным и одиноким. "Попробуй-ка сделать это сам, а если не получится, я тебе с удовольствием помогу", - вот один из вариантов мудрого отношения к дочери или сыну.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88640"/>
            <a:ext cx="496855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–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детей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надо баловать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9795"/>
            <a:ext cx="3600400" cy="2715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864096" y="1135098"/>
            <a:ext cx="4572000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"Пожалуй, я сделаю это сама. </a:t>
            </a:r>
          </a:p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Моему малышу это пока </a:t>
            </a:r>
          </a:p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по силам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0"/>
            <a:ext cx="9143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13540" y="2708920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Ребенок - главное в нашей жизни, он такой смышленый, с ним можно говорить обо всем. Он понимает нас, прямо как настоящий взрослый. </a:t>
            </a:r>
          </a:p>
          <a:p>
            <a:r>
              <a:rPr lang="ru-RU" b="1" dirty="0"/>
              <a:t>Мнение психологов:</a:t>
            </a:r>
          </a:p>
          <a:p>
            <a:r>
              <a:rPr lang="ru-RU" dirty="0"/>
              <a:t>Взрослые проблемы не должны ложиться на плечи детей. Недопустимо втягивать их в конфликты, межличностные отношения взрослых людей. Дети устроены так, что им интересно всё. Конечно же, они будут выслушивать вас столько, сколько вы захотите. Скорее всего, они примут вашу сторону. Малыши  готовы погрузиться в сложный мир взрослых проблем, вместо того чтобы обсуждать свои интересы со сверстниками. Но при этом их собственные проблемы так и остаются нерешенными.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04664"/>
            <a:ext cx="439248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4 -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навязанная роль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32" y="404664"/>
            <a:ext cx="2674704" cy="167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598784"/>
            <a:ext cx="4572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"Мой ребенок - мой лучший друг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0"/>
            <a:ext cx="9143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2420888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У нас маленькая зарплата. Нет достаточных средств, чтобы позволить побаловать ребёнка.  </a:t>
            </a:r>
          </a:p>
          <a:p>
            <a:r>
              <a:rPr lang="ru-RU" dirty="0"/>
              <a:t>Если бы у нас было больше денег, мы дали ребёнку всё и сделали его более счастливым.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Любовь не купить за деньги - звучит довольно банально, но это так. Часто бывает, что в семьях с невысоким достатком взрослые делают все, чтобы ребенок ни в чем не нуждался. Буквально вытягиваются в струночку, чтобы у их ребёнка было ничуть не хуже, чем у других. Но такие родители не должны чувствовать угрызения совести за то, что не могут исполнять все желания своего дитяти. На самом деле внимание, ласка, совместные игры и общение намного важнее содержимого  кошелька. И, если разобраться, совсем не деньги делают ребенка счастливым, а осознание того, что он для родителей САМЫЙ-САМЫЙ.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2244" y="116632"/>
            <a:ext cx="475252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5 -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денежная </a:t>
            </a:r>
          </a:p>
        </p:txBody>
      </p:sp>
      <p:pic>
        <p:nvPicPr>
          <p:cNvPr id="5122" name="Picture 2" descr="C:\Users\Н\Desktop\Кредит-на-образова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314325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242508" y="1396060"/>
            <a:ext cx="4572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"Больше денег - лучше воспитание" </a:t>
            </a:r>
          </a:p>
        </p:txBody>
      </p:sp>
    </p:spTree>
    <p:extLst>
      <p:ext uri="{BB962C8B-B14F-4D97-AF65-F5344CB8AC3E}">
        <p14:creationId xmlns:p14="http://schemas.microsoft.com/office/powerpoint/2010/main" val="14260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2" y="-57262"/>
            <a:ext cx="9187009" cy="6890257"/>
          </a:xfrm>
        </p:spPr>
      </p:pic>
      <p:sp>
        <p:nvSpPr>
          <p:cNvPr id="3" name="Прямоугольник 2"/>
          <p:cNvSpPr/>
          <p:nvPr/>
        </p:nvSpPr>
        <p:spPr>
          <a:xfrm>
            <a:off x="364735" y="1779687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Многие взрослые мечтали в детстве заниматься балетом, учиться игре на пианино или играть в теннис, но у них не было такой возможности. И теперь главная цель пап и мам - дать детям самое лучшее образование. Не важно, если малышам этого не очень-то и хочется, пройдет время, и они оценят старания взрослых.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К сожалению, дети не всегда оценивают усилия родителей. Родители сами провоцируют такое &lt;неблагодарное&gt; поведение детей. Ведь часто блестящее будущее, нарисованное взрослыми в своем воображении, всего лишь амбиции мамы или папы, но никак не истинное желание ребёнка.  Пока малыш еще маленький, он слушается взрослых. Взрослея,  желает вырваться из &lt;крепких объятий&gt; родительской любви, начинает выражать протест доступными ему способами - это может быть и прием наркотиков, и просто увлечение тяжелым роком в ночные часы. Возникает ситуация непонимания, отчуждения, обиды со стороны взрослых. Поэтому, прежде чем решить что-то за ребёнка, прислушайтесь к его интересам. Понаблюдайте за его поведением и настроением, постарайтесь понять: нравится ли ему то, чем он занимается. Не превращайте жизнь ребёнка в удовлетворение собственных амбиций.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116632"/>
            <a:ext cx="6336705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6-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наполеоновские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планы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64261"/>
            <a:ext cx="2108933" cy="1185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51530" y="608699"/>
            <a:ext cx="572472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"Мой ребенок будет заниматься музыкой (теннисом, фигурным катанием). </a:t>
            </a:r>
          </a:p>
          <a:p>
            <a:pPr lvl="0"/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не должен упустить свой шанс"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662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ответственный родитель</a:t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или </a:t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как не допустить Ошибок </a:t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 ВОСПИТАНИИ ребенка</a:t>
            </a: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581128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Подготовили: </a:t>
            </a:r>
            <a:r>
              <a:rPr lang="ru-RU" smtClean="0"/>
              <a:t>Кочеткова Наталья Петровна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332656"/>
            <a:ext cx="238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Родительский всеобуч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87009" cy="6890257"/>
          </a:xfrm>
        </p:spPr>
      </p:pic>
      <p:sp>
        <p:nvSpPr>
          <p:cNvPr id="3" name="Прямоугольник 2"/>
          <p:cNvSpPr/>
          <p:nvPr/>
        </p:nvSpPr>
        <p:spPr>
          <a:xfrm>
            <a:off x="317879" y="2636912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Многие взрослые считают, что ласки (поцелуи с мамой, объятия с папой) в детском возрасте могут привести в дальнейшем к проблемам в сексуальной ориентации. Короче, никаких объятий и поцелуев. Есть более  нужные и серьезные вещи.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Дети любого возраста стремятся к ласке, она помогает им ощущать себя любимыми и придает уверенности в своих силах.  Есть мнение, что за весь день ребёнок должен получить не менее 10 прикосновений (поглаживание по голове, объятие, поцелуи) для хорошего самочувствия и хорошего настроения. В противном случае ребёнок может испытывать эмоциональный голод и </a:t>
            </a:r>
            <a:r>
              <a:rPr lang="ru-RU" dirty="0" smtClean="0"/>
              <a:t>думать, что </a:t>
            </a:r>
            <a:r>
              <a:rPr lang="ru-RU" dirty="0"/>
              <a:t>его не любят.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60648"/>
            <a:ext cx="475252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 –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слишком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мало ласки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84" y="531346"/>
            <a:ext cx="2842287" cy="170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1252837"/>
            <a:ext cx="45720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"Поцелуи, объятия и прочие нежности не так уж и важны для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ребенка" </a:t>
            </a:r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2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88"/>
            <a:ext cx="9187009" cy="6890257"/>
          </a:xfrm>
        </p:spPr>
      </p:pic>
      <p:sp>
        <p:nvSpPr>
          <p:cNvPr id="3" name="Прямоугольник 2"/>
          <p:cNvSpPr/>
          <p:nvPr/>
        </p:nvSpPr>
        <p:spPr>
          <a:xfrm>
            <a:off x="320525" y="2157498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Неприятности на работе, плохие отношения в семье, &lt;так себе настроение&gt;. Как часто взрослые "выпускают пар" на ребенка! Многие уверены, что в этом нет ничего страшного. Достаточно потом сделать вид, что ничего не произошло или купить давно обещанную игрушку, и все будет в порядке.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Родители должны показывать малышу, что их радуют его хорошие поступки и расстраивают плохие. Это создает у детей сознание в непоколебимости жизненных ценностей. Когда взрослые в угоду своему эгоизму и настроению сегодня разрешают что-то, а завтра это же запрещают, ребенок может понять только одно: все равно, что я делаю, главное, какое у мамы настроение. Однако, если вы чувствуете, что себя не переделать, лучше заранее договориться с ребенком: "Итак, когда у меня хорошее настроение, тебе будет позволено делать все, что ты захочешь. А если плохое, - постарайся быть ко мне снисходительным".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60648"/>
            <a:ext cx="712879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ваше настроение 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31508"/>
          <a:stretch/>
        </p:blipFill>
        <p:spPr bwMode="auto">
          <a:xfrm>
            <a:off x="6804248" y="38053"/>
            <a:ext cx="2248388" cy="2138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0185" y="908720"/>
            <a:ext cx="4572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"Можно или нет? </a:t>
            </a:r>
            <a:endParaRPr lang="ru-RU" sz="28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зависит от настроения"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2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87009" cy="6890257"/>
          </a:xfrm>
        </p:spPr>
      </p:pic>
      <p:sp>
        <p:nvSpPr>
          <p:cNvPr id="3" name="Прямоугольник 2"/>
          <p:cNvSpPr/>
          <p:nvPr/>
        </p:nvSpPr>
        <p:spPr>
          <a:xfrm>
            <a:off x="189083" y="2931837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Мнение </a:t>
            </a:r>
            <a:r>
              <a:rPr lang="ru-RU" b="1" dirty="0"/>
              <a:t>родителей: </a:t>
            </a:r>
          </a:p>
          <a:p>
            <a:r>
              <a:rPr lang="ru-RU" dirty="0"/>
              <a:t>Многие взрослые очень загружены на работе, но каждую свою свободную минутку стараются проводить с детьми: они отводят их в сад и в школу, готовят для них, стирают, покупают все, что им нужно. Дети должны сами понимать, что у родителей просто нет времени поиграть и почитать с ними. </a:t>
            </a:r>
          </a:p>
          <a:p>
            <a:r>
              <a:rPr lang="ru-RU" b="1" dirty="0"/>
              <a:t>Мнение психологов: </a:t>
            </a:r>
          </a:p>
          <a:p>
            <a:r>
              <a:rPr lang="ru-RU" dirty="0"/>
              <a:t>Взрослые часто забывают простую истину - если уж родили ребенка, надо и время для него найти. Малыш, который постоянно слышит, что у взрослых нет на него времени, будет искать среди чужих людей родственные души. Даже если ваш день расписан по минутам, найдите вечером полчаса (в этом вопросе качество важнее количества) посидеть у кроватки малыша, поговорите с ним, расскажите сказку или почитайте книжку. Крохе это необходимо.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60648"/>
            <a:ext cx="4536504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слишком мало времени для воспитания ребенка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02411"/>
            <a:ext cx="2148285" cy="214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716435"/>
            <a:ext cx="511256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"К сожалению, у меня совсем нет времени для тебя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 </a:t>
            </a:r>
            <a:endParaRPr 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2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5875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32656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Ошибка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– назначение условных ролей детям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988841"/>
            <a:ext cx="603041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«Кумир семьи»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«Сокровище»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«Паинька»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«Болезненный ребенок»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«Ужасный ребенок. Мучитель»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«Козел отпущения»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2800" spc="50" dirty="0" smtClean="0">
                <a:ln w="11430"/>
              </a:rPr>
              <a:t>«Золушка»</a:t>
            </a:r>
          </a:p>
          <a:p>
            <a:pPr lvl="0"/>
            <a:endParaRPr lang="ru-RU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endParaRPr lang="ru-RU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endParaRPr lang="ru-RU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endParaRPr lang="ru-RU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r>
              <a:rPr lang="ru-RU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8477" r="54847" b="6019"/>
          <a:stretch/>
        </p:blipFill>
        <p:spPr bwMode="auto">
          <a:xfrm>
            <a:off x="6300192" y="1057314"/>
            <a:ext cx="2232248" cy="3034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8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7463"/>
            <a:ext cx="9186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840" y="14448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же делать?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962"/>
            <a:ext cx="1717650" cy="19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1" y="4584975"/>
            <a:ext cx="3025129" cy="2273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4060" y="5157192"/>
            <a:ext cx="5220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Ответ: </a:t>
            </a:r>
          </a:p>
          <a:p>
            <a:pPr lvl="0"/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Найти </a:t>
            </a: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золотую середину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22992"/>
            <a:ext cx="80245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FF0000"/>
                </a:solidFill>
              </a:rPr>
              <a:t>«-»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постоянно критикуют, он учится ненавидеть.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ребенок живет во вражде, он учится агрессивности.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высмеивают, он становится замкнутым.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часто упрекают, он учится жить с чувством вины.</a:t>
            </a:r>
          </a:p>
          <a:p>
            <a:pPr lvl="0" algn="ctr"/>
            <a:r>
              <a:rPr lang="ru-RU" sz="3200" dirty="0">
                <a:solidFill>
                  <a:srgbClr val="FF0000"/>
                </a:solidFill>
              </a:rPr>
              <a:t>«+»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ребенок растет в терпимости, он учится понимать других.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подбадривают, он учится верить в себя.	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хвалят, он учится быть благородным.	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ребенок растет в честности, он учится быть справедливым.	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ребенок живет в безопасности, он учится верить в людей.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Если ребенка поддерживают, он учится ценить себя.</a:t>
            </a:r>
          </a:p>
        </p:txBody>
      </p:sp>
    </p:spTree>
    <p:extLst>
      <p:ext uri="{BB962C8B-B14F-4D97-AF65-F5344CB8AC3E}">
        <p14:creationId xmlns:p14="http://schemas.microsoft.com/office/powerpoint/2010/main" val="11472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86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5098" y="591336"/>
            <a:ext cx="8876665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</a:rPr>
              <a:t>1. Авторитарный стиль воспитания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Характеризуется высоким контролем, родители ждут неукоснительного выполнения своих требований; отношения холодные, отстраненные. Дети замкнуты, боязливы и угрюмы,. Непритязательны и раздражительны. Девочки в большинстве своём – пассивны и зависимы, мальчики – неуправляемы и агрессивны.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706" y="1945553"/>
            <a:ext cx="84351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</a:rPr>
              <a:t>2. Демократический (авторитетный) стиль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</a:rPr>
              <a:t>Предполагает </a:t>
            </a:r>
            <a:r>
              <a:rPr lang="ru-RU" sz="1600" dirty="0">
                <a:solidFill>
                  <a:srgbClr val="000000"/>
                </a:solidFill>
              </a:rPr>
              <a:t>высокий уровень контроля, когда родители признают и поощряют растущую автономию своих детей, а также теплые отношения. Как результат – дети социально адаптированы, уверены в себе, способны к самоконтролю, обладают высокой самооценкой.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6362" y="28003"/>
            <a:ext cx="57741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Стили воспитания в семье</a:t>
            </a:r>
            <a:endParaRPr lang="ru-RU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721" y="3212976"/>
            <a:ext cx="87744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</a:rPr>
              <a:t>3. Либеральный стиль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</a:rPr>
              <a:t>Предполагает </a:t>
            </a:r>
            <a:r>
              <a:rPr lang="ru-RU" sz="1600" dirty="0">
                <a:solidFill>
                  <a:srgbClr val="000000"/>
                </a:solidFill>
              </a:rPr>
              <a:t>низкий уровень контроля и теплые отношения. Родители слабо или совсем не регламентируется поведение ребенка. Хотя родители открыты для общения с детьми, доминирующее направление коммуникации – от ребенка к родителям, детям предоставлен избыток свободы, родители не устанавливают каких-либо ограничений. Дети склонны к непослушанию и агрессии, ведут себя неадекватно и импульсивно, нетребовательны к себе. В некоторых случаях дети становятся активными, решительными и творческими людьми.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721" y="5157192"/>
            <a:ext cx="86441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4. Хаотический стиль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</a:rPr>
              <a:t>С </a:t>
            </a:r>
            <a:r>
              <a:rPr lang="ru-RU" sz="1600" dirty="0">
                <a:solidFill>
                  <a:srgbClr val="000000"/>
                </a:solidFill>
              </a:rPr>
              <a:t>низким уровнем контроля и холодными отношениями . Родители не устанавливают для детей никаких ограничений, безразличны к детям, закрыты для общения. Из-за обремененности собственными проблемами не остается сил на воспитание детей. Если безразличие сочетается с враждебностью, ребёнок проявляет разрушительные импульсы и склонность  к  отклоняющемуся поведению. </a:t>
            </a:r>
          </a:p>
        </p:txBody>
      </p:sp>
    </p:spTree>
    <p:extLst>
      <p:ext uri="{BB962C8B-B14F-4D97-AF65-F5344CB8AC3E}">
        <p14:creationId xmlns:p14="http://schemas.microsoft.com/office/powerpoint/2010/main" val="56284661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8750" y="58738"/>
            <a:ext cx="448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</a:rPr>
              <a:t>Тест «Какие мы родители?»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219700" y="188913"/>
            <a:ext cx="3744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u="sng" smtClean="0">
                <a:solidFill>
                  <a:srgbClr val="000000"/>
                </a:solidFill>
              </a:rPr>
              <a:t>Отвечать: да, нет, иногда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" y="620713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Следите ли вы за статьями в журналах, программами по телевидению и радио на тему воспитания? Читаете ли книги на эту тему?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Единодушны ли вы с вашим супругом в воспитании детей?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Если ребенок предлагает вам свою помощь, примете ли вы её, даже если при этом дело может задержаться, а то и вовсе остановиться?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Ваш ребенок совершил проступок. Задумаетесь ли вы в таком случае, не является ли его поведение результатом вашего воспитания?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Используете ли вы форму запрета или приказа только тогда, когда это действительно необходимо?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Считаете ли вы, что последовательность есть один из основных педагогических принципов?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Сознаете ли вы, что среда, окружающая ребенка, оказывает на него существенное влияние?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Признаете ли вы, что спорт и физкультура имеют большое значение для гармоничного развития ребенка?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Сумеете ли вы не приказать, а попросить о чем-либо своего ребенка?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Неприятно ли вам «отделываться» от ребенка фразой типа: «У меня нет времени» или «Подожди, пока я закончу работу»?</a:t>
            </a:r>
          </a:p>
        </p:txBody>
      </p:sp>
    </p:spTree>
    <p:extLst>
      <p:ext uri="{BB962C8B-B14F-4D97-AF65-F5344CB8AC3E}">
        <p14:creationId xmlns:p14="http://schemas.microsoft.com/office/powerpoint/2010/main" val="205930087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 rot="5400000">
            <a:off x="-1912937" y="3505200"/>
            <a:ext cx="5211762" cy="8842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80000"/>
                    </a:srgbClr>
                  </a:outerShdw>
                </a:effectLst>
                <a:cs typeface="Arial"/>
              </a:rPr>
              <a:t>ключ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31775" y="207963"/>
            <a:ext cx="8661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</a:rPr>
              <a:t>За каждый положительный ответ припишите себе 2 очка, за ответ «иногда» и за отрицательный -0 очков. Сосчитайте сумму.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58888" y="1576388"/>
            <a:ext cx="788511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smtClean="0">
                <a:solidFill>
                  <a:srgbClr val="000000"/>
                </a:solidFill>
              </a:rPr>
              <a:t>Менее 6 очков.</a:t>
            </a:r>
            <a:r>
              <a:rPr lang="ru-RU" smtClean="0">
                <a:solidFill>
                  <a:srgbClr val="000000"/>
                </a:solidFill>
              </a:rPr>
              <a:t> </a:t>
            </a:r>
            <a:r>
              <a:rPr lang="ru-RU" sz="2000" smtClean="0">
                <a:solidFill>
                  <a:srgbClr val="000000"/>
                </a:solidFill>
              </a:rPr>
              <a:t>О настоящем воспитании вы имеете довольно смутное представление. И, хотя говорят, что начинать никогда не поздно, советуем вам не уповать на эту поговорку и не мешкая заняться повышением своего образования в этой области.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166813" y="3284538"/>
            <a:ext cx="79771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smtClean="0">
                <a:solidFill>
                  <a:srgbClr val="000000"/>
                </a:solidFill>
              </a:rPr>
              <a:t>От 7 до 14 очков.</a:t>
            </a:r>
            <a:r>
              <a:rPr lang="ru-RU" smtClean="0">
                <a:solidFill>
                  <a:srgbClr val="000000"/>
                </a:solidFill>
              </a:rPr>
              <a:t> </a:t>
            </a:r>
            <a:r>
              <a:rPr lang="ru-RU" sz="2000" smtClean="0">
                <a:solidFill>
                  <a:srgbClr val="000000"/>
                </a:solidFill>
              </a:rPr>
              <a:t>Вы не делаете крупных ошибок в воспитании, но все же кое в чем над собой и своими итогами в этой области вам следовало бы задуматься. А начать можно с того, что ближайший выходной полностью посвятить детям, забыв на время приятелей и производственные проблемы. И будьте уверены, дети вас за это вознаградят.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166813" y="5321300"/>
            <a:ext cx="79771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smtClean="0">
                <a:solidFill>
                  <a:srgbClr val="000000"/>
                </a:solidFill>
              </a:rPr>
              <a:t>Более 15 очков.</a:t>
            </a:r>
            <a:r>
              <a:rPr lang="ru-RU" smtClean="0">
                <a:solidFill>
                  <a:srgbClr val="000000"/>
                </a:solidFill>
              </a:rPr>
              <a:t> </a:t>
            </a:r>
            <a:r>
              <a:rPr lang="ru-RU" sz="2000" smtClean="0">
                <a:solidFill>
                  <a:srgbClr val="000000"/>
                </a:solidFill>
              </a:rPr>
              <a:t>Вы вполне справляетесь со своими родительскими обязанностями. И тем не менее не удастся ли еще кое-что немного улучшить?</a:t>
            </a:r>
          </a:p>
        </p:txBody>
      </p:sp>
    </p:spTree>
    <p:extLst>
      <p:ext uri="{BB962C8B-B14F-4D97-AF65-F5344CB8AC3E}">
        <p14:creationId xmlns:p14="http://schemas.microsoft.com/office/powerpoint/2010/main" val="278040716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2" grpId="0"/>
      <p:bldP spid="14343" grpId="0"/>
      <p:bldP spid="143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99204" y="348333"/>
            <a:ext cx="7704856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Легко ли быть </a:t>
            </a:r>
          </a:p>
          <a:p>
            <a:r>
              <a:rPr lang="ru-RU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ответственным родителем?</a:t>
            </a:r>
            <a: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402" y="2348880"/>
            <a:ext cx="7934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42" name="Picture 2" descr="http://www.thesecurityblogger.com/wp-content/uploads/2015/01/why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9156"/>
            <a:ext cx="6802390" cy="449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229600" cy="1143000"/>
          </a:xfrm>
        </p:spPr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kaump.ru/preview/11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" y="2780928"/>
            <a:ext cx="2476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620688"/>
            <a:ext cx="7448550" cy="1644792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0000FF"/>
                </a:solidFill>
              </a:rPr>
              <a:t>Статья 18 </a:t>
            </a:r>
            <a:br>
              <a:rPr lang="ru-RU" sz="5400" b="1" i="1" dirty="0" smtClean="0">
                <a:solidFill>
                  <a:srgbClr val="0000FF"/>
                </a:solidFill>
              </a:rPr>
            </a:br>
            <a:r>
              <a:rPr lang="ru-RU" sz="5400" b="1" i="1" dirty="0" smtClean="0">
                <a:solidFill>
                  <a:srgbClr val="0000FF"/>
                </a:solidFill>
              </a:rPr>
              <a:t>Закона «Об образовании»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549012"/>
            <a:ext cx="7571184" cy="377558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>«Родители являются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>первыми педагогами. </a:t>
            </a:r>
            <a:endParaRPr lang="en-US" sz="4000" b="1" i="1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/>
            </a:r>
            <a:br>
              <a:rPr lang="ru-RU" sz="4000" b="1" i="1" dirty="0" smtClean="0">
                <a:solidFill>
                  <a:srgbClr val="0000FF"/>
                </a:solidFill>
              </a:rPr>
            </a:br>
            <a:r>
              <a:rPr lang="ru-RU" sz="4000" b="1" i="1" dirty="0" smtClean="0">
                <a:solidFill>
                  <a:srgbClr val="0000FF"/>
                </a:solidFill>
              </a:rPr>
              <a:t>Родители обязаны заложить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>основы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00FF"/>
                </a:solidFill>
              </a:rPr>
              <a:t>физического, нравственного и интеллектуального развития личности ребенка»</a:t>
            </a:r>
            <a:br>
              <a:rPr lang="ru-RU" sz="4000" b="1" i="1" dirty="0" smtClean="0">
                <a:solidFill>
                  <a:srgbClr val="0000FF"/>
                </a:solidFill>
              </a:rPr>
            </a:br>
            <a:r>
              <a:rPr lang="ru-RU" b="1" i="1" dirty="0" smtClean="0">
                <a:solidFill>
                  <a:srgbClr val="0000FF"/>
                </a:solidFill>
              </a:rPr>
              <a:t/>
            </a:r>
            <a:br>
              <a:rPr lang="ru-RU" b="1" i="1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9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7463"/>
            <a:ext cx="9186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620688"/>
            <a:ext cx="47476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родителей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9" name="Picture 5" descr="http://img-fotki.yandex.ru/get/6517/47407354.879/0_1011ed_c2d97aca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3216878" cy="39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www.morozko-shop.ru/files/store_apendix_big846_7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63" y="2269617"/>
            <a:ext cx="2992740" cy="35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i41.tinypic.com/fx6z4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74" y="-35876"/>
            <a:ext cx="5049638" cy="69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45854"/>
            <a:ext cx="4151313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481" y="116632"/>
            <a:ext cx="5626968" cy="77809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Воспитание -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595" y="908720"/>
            <a:ext cx="535149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— </a:t>
            </a:r>
            <a:r>
              <a:rPr lang="ru-RU" sz="2400" dirty="0"/>
              <a:t>целенаправленное формирование </a:t>
            </a:r>
            <a:r>
              <a:rPr lang="ru-RU" sz="2400" dirty="0" smtClean="0">
                <a:hlinkClick r:id="rId4" tooltip="Личность"/>
              </a:rPr>
              <a:t>личности</a:t>
            </a:r>
            <a:r>
              <a:rPr lang="ru-RU" sz="2400" dirty="0"/>
              <a:t> в целях подготовки её к участию в </a:t>
            </a:r>
            <a:r>
              <a:rPr lang="ru-RU" sz="2400" dirty="0">
                <a:hlinkClick r:id="rId5" tooltip="Общество"/>
              </a:rPr>
              <a:t>общественной</a:t>
            </a:r>
            <a:r>
              <a:rPr lang="ru-RU" sz="2400" dirty="0"/>
              <a:t> </a:t>
            </a:r>
            <a:r>
              <a:rPr lang="ru-RU" sz="2400" dirty="0" smtClean="0"/>
              <a:t>и </a:t>
            </a:r>
            <a:r>
              <a:rPr lang="ru-RU" sz="2400" dirty="0" smtClean="0">
                <a:hlinkClick r:id="rId6" tooltip="Культура"/>
              </a:rPr>
              <a:t>культурной</a:t>
            </a:r>
            <a:r>
              <a:rPr lang="ru-RU" sz="2400" dirty="0"/>
              <a:t> жизни в соответствии с социокультурными нормативными моделями. </a:t>
            </a:r>
            <a:endParaRPr lang="ru-RU" sz="240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362">
            <a:off x="5876008" y="-17042"/>
            <a:ext cx="2512635" cy="276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771">
            <a:off x="198092" y="4187292"/>
            <a:ext cx="3632410" cy="272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43" y="3248569"/>
            <a:ext cx="52117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62006" y="52707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Edwardian Script ITC" pitchFamily="66" charset="0"/>
              </a:rPr>
              <a:t>Воспитание – это наука, которая обучает наших детей обходиться без нас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Edwardian Script ITC" pitchFamily="66" charset="0"/>
              </a:rPr>
              <a:t>.      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Edwardian Script ITC" pitchFamily="66" charset="0"/>
              </a:rPr>
              <a:t>Легуве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Edwardian Script ITC" pitchFamily="66" charset="0"/>
              </a:rPr>
              <a:t> (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французский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Arial"/>
              </a:rPr>
              <a:t>прозаик и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драматург)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82750" y="116632"/>
            <a:ext cx="7704856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Легко ли быть ответственным родителем?</a:t>
            </a:r>
            <a: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402" y="2348880"/>
            <a:ext cx="7934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0598" y="1382411"/>
            <a:ext cx="7443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«Родитель(и) или другие лица, воспитывающие ребенка,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несут основную ответственность за обеспечение в пределах своих способностей и финансовых возможностей условий жизни, необходимых для развития ребенка»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2259" y="4921841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Конвенция о правах ребенка 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Статья 27 пункт 2 </a:t>
            </a:r>
          </a:p>
        </p:txBody>
      </p:sp>
    </p:spTree>
    <p:extLst>
      <p:ext uri="{BB962C8B-B14F-4D97-AF65-F5344CB8AC3E}">
        <p14:creationId xmlns:p14="http://schemas.microsoft.com/office/powerpoint/2010/main" val="10449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Ответственный родитель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+mj-ea"/>
              </a:rPr>
              <a:t>Ключевые измерения ответственного </a:t>
            </a:r>
            <a:r>
              <a:rPr lang="ru-RU" b="1" dirty="0" err="1" smtClean="0">
                <a:latin typeface="Times New Roman"/>
                <a:ea typeface="+mj-ea"/>
              </a:rPr>
              <a:t>родительства</a:t>
            </a:r>
            <a:r>
              <a:rPr lang="ru-RU" b="1" dirty="0" smtClean="0">
                <a:latin typeface="Times New Roman"/>
                <a:ea typeface="+mj-ea"/>
              </a:rPr>
              <a:t>:</a:t>
            </a:r>
            <a:endParaRPr lang="ru-RU" sz="2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Коммуникативное;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Эмоциональное;</a:t>
            </a:r>
            <a:endParaRPr lang="ru-RU" sz="28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Нормативное;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Calibri"/>
              </a:rPr>
              <a:t>  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Экономическое;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Calibri"/>
              </a:rPr>
              <a:t>  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Охранительное;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Духовное.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5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84313"/>
            <a:ext cx="7993137" cy="4680991"/>
          </a:xfrm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Коммуникативное</a:t>
            </a:r>
            <a:r>
              <a:rPr lang="ru-RU" sz="40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критерий реализуется в том случае, если: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регулярно общается с ребенком, </a:t>
            </a: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находится   в   курсе   его   интересов    и  предпочтений. 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отсутствуют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хронические семейные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конфликты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-"/>
            </a:pP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Char char="-"/>
            </a:pP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1600200"/>
            <a:ext cx="7921625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Эмоциональное </a:t>
            </a:r>
            <a:endParaRPr lang="ru-RU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3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 не просто общается с ребенком, но и сопереживает ему.   Он готов выслушать ребенка, говорить на важные для него темы, выступая в роли советчика или помощника. Важное условие ответственного      родительства - это избегание насилия. 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261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Ключевые измерения ответственного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родительства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1600200"/>
            <a:ext cx="7345362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Нормативное  </a:t>
            </a:r>
            <a:r>
              <a:rPr lang="ru-RU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 выступает для ребенка как эксперт, имеющий полноценный взрослый опыт взаимодействия с социальными институтами – опыт, которого у ребенка нет.</a:t>
            </a:r>
          </a:p>
          <a:p>
            <a:pPr marL="0" indent="0" algn="ctr"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10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2444</Words>
  <Application>Microsoft Office PowerPoint</Application>
  <PresentationFormat>Экран (4:3)</PresentationFormat>
  <Paragraphs>179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Тема Office</vt:lpstr>
      <vt:lpstr>Поток</vt:lpstr>
      <vt:lpstr>1_Поток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Оформление по умолчанию</vt:lpstr>
      <vt:lpstr>1_Оформление по умолчанию</vt:lpstr>
      <vt:lpstr>2_Оформление по умолчанию</vt:lpstr>
      <vt:lpstr>7_Тема Office</vt:lpstr>
      <vt:lpstr>Родительское собрание </vt:lpstr>
      <vt:lpstr> ответственный родитель или  как не допустить Ошибок  В ВОСПИТАНИИ ребенка</vt:lpstr>
      <vt:lpstr>Статья 18  Закона «Об образовании»</vt:lpstr>
      <vt:lpstr>Воспитание -</vt:lpstr>
      <vt:lpstr>Презентация PowerPoint</vt:lpstr>
      <vt:lpstr>Ответственный родитель</vt:lpstr>
      <vt:lpstr>Ключевые измерения ответственного родительства </vt:lpstr>
      <vt:lpstr>Ключевые измерения ответственного родительства</vt:lpstr>
      <vt:lpstr>Ключевые измерения ответственного родительства </vt:lpstr>
      <vt:lpstr>Ключевые измерения ответственного родительства </vt:lpstr>
      <vt:lpstr>Ключевые измерения ответственного родительства </vt:lpstr>
      <vt:lpstr>Ключевые измерения ответственного родительства </vt:lpstr>
      <vt:lpstr>Как не ошибиться  в воспитании  своего ребенка?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же делать?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ОШИБКИ В ВОСПИТАНИИ</dc:title>
  <dc:creator>Н</dc:creator>
  <cp:lastModifiedBy>Н</cp:lastModifiedBy>
  <cp:revision>45</cp:revision>
  <dcterms:created xsi:type="dcterms:W3CDTF">2015-11-15T12:46:46Z</dcterms:created>
  <dcterms:modified xsi:type="dcterms:W3CDTF">2016-04-02T08:47:11Z</dcterms:modified>
</cp:coreProperties>
</file>